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414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DCC0944-C511-4E81-A720-D1B3DA7CAF75}" v="9" dt="2020-04-13T16:00:48.79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43" y="1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ke Leach1" userId="3831dca6-977e-4a5f-9b26-2b90cf72b4a3" providerId="ADAL" clId="{2DCC0944-C511-4E81-A720-D1B3DA7CAF75}"/>
    <pc:docChg chg="undo custSel modSld">
      <pc:chgData name="Mike Leach1" userId="3831dca6-977e-4a5f-9b26-2b90cf72b4a3" providerId="ADAL" clId="{2DCC0944-C511-4E81-A720-D1B3DA7CAF75}" dt="2020-04-13T16:02:15.742" v="629" actId="20577"/>
      <pc:docMkLst>
        <pc:docMk/>
      </pc:docMkLst>
      <pc:sldChg chg="addSp modSp">
        <pc:chgData name="Mike Leach1" userId="3831dca6-977e-4a5f-9b26-2b90cf72b4a3" providerId="ADAL" clId="{2DCC0944-C511-4E81-A720-D1B3DA7CAF75}" dt="2020-04-13T16:02:15.742" v="629" actId="20577"/>
        <pc:sldMkLst>
          <pc:docMk/>
          <pc:sldMk cId="1371374724" sldId="4140"/>
        </pc:sldMkLst>
        <pc:spChg chg="mod">
          <ac:chgData name="Mike Leach1" userId="3831dca6-977e-4a5f-9b26-2b90cf72b4a3" providerId="ADAL" clId="{2DCC0944-C511-4E81-A720-D1B3DA7CAF75}" dt="2020-04-02T15:52:28.809" v="21" actId="6549"/>
          <ac:spMkLst>
            <pc:docMk/>
            <pc:sldMk cId="1371374724" sldId="4140"/>
            <ac:spMk id="4" creationId="{BBD94AB4-DDAE-4F0A-AE34-FE2A7FB7DF11}"/>
          </ac:spMkLst>
        </pc:spChg>
        <pc:spChg chg="mod">
          <ac:chgData name="Mike Leach1" userId="3831dca6-977e-4a5f-9b26-2b90cf72b4a3" providerId="ADAL" clId="{2DCC0944-C511-4E81-A720-D1B3DA7CAF75}" dt="2020-04-13T16:02:15.742" v="629" actId="20577"/>
          <ac:spMkLst>
            <pc:docMk/>
            <pc:sldMk cId="1371374724" sldId="4140"/>
            <ac:spMk id="9" creationId="{19603ACF-23E2-48EF-846F-64E8B639AC23}"/>
          </ac:spMkLst>
        </pc:spChg>
        <pc:spChg chg="mod">
          <ac:chgData name="Mike Leach1" userId="3831dca6-977e-4a5f-9b26-2b90cf72b4a3" providerId="ADAL" clId="{2DCC0944-C511-4E81-A720-D1B3DA7CAF75}" dt="2020-04-13T16:01:26.571" v="578" actId="255"/>
          <ac:spMkLst>
            <pc:docMk/>
            <pc:sldMk cId="1371374724" sldId="4140"/>
            <ac:spMk id="11" creationId="{DC3E8F20-443F-4544-BA75-932E5A302A37}"/>
          </ac:spMkLst>
        </pc:spChg>
        <pc:spChg chg="add">
          <ac:chgData name="Mike Leach1" userId="3831dca6-977e-4a5f-9b26-2b90cf72b4a3" providerId="ADAL" clId="{2DCC0944-C511-4E81-A720-D1B3DA7CAF75}" dt="2020-04-08T19:05:13.572" v="542"/>
          <ac:spMkLst>
            <pc:docMk/>
            <pc:sldMk cId="1371374724" sldId="4140"/>
            <ac:spMk id="12" creationId="{8CFDAC74-12CB-4F35-956B-AD442F2264FE}"/>
          </ac:spMkLst>
        </pc:spChg>
      </pc:sldChg>
    </pc:docChg>
  </pc:docChgLst>
  <pc:docChgLst>
    <pc:chgData name="Mike Leach1" userId="3831dca6-977e-4a5f-9b26-2b90cf72b4a3" providerId="ADAL" clId="{43814D12-8D78-43AC-9EB8-18CF24D32F18}"/>
    <pc:docChg chg="delSld">
      <pc:chgData name="Mike Leach1" userId="3831dca6-977e-4a5f-9b26-2b90cf72b4a3" providerId="ADAL" clId="{43814D12-8D78-43AC-9EB8-18CF24D32F18}" dt="2020-04-01T19:36:34.848" v="14" actId="2696"/>
      <pc:docMkLst>
        <pc:docMk/>
      </pc:docMkLst>
      <pc:sldChg chg="del">
        <pc:chgData name="Mike Leach1" userId="3831dca6-977e-4a5f-9b26-2b90cf72b4a3" providerId="ADAL" clId="{43814D12-8D78-43AC-9EB8-18CF24D32F18}" dt="2020-04-01T19:36:15.939" v="5" actId="2696"/>
        <pc:sldMkLst>
          <pc:docMk/>
          <pc:sldMk cId="2478290232" sldId="256"/>
        </pc:sldMkLst>
      </pc:sldChg>
      <pc:sldChg chg="del">
        <pc:chgData name="Mike Leach1" userId="3831dca6-977e-4a5f-9b26-2b90cf72b4a3" providerId="ADAL" clId="{43814D12-8D78-43AC-9EB8-18CF24D32F18}" dt="2020-04-01T19:36:26.843" v="6" actId="2696"/>
        <pc:sldMkLst>
          <pc:docMk/>
          <pc:sldMk cId="2430774472" sldId="257"/>
        </pc:sldMkLst>
      </pc:sldChg>
      <pc:sldChg chg="del">
        <pc:chgData name="Mike Leach1" userId="3831dca6-977e-4a5f-9b26-2b90cf72b4a3" providerId="ADAL" clId="{43814D12-8D78-43AC-9EB8-18CF24D32F18}" dt="2020-04-01T19:36:29.790" v="10" actId="2696"/>
        <pc:sldMkLst>
          <pc:docMk/>
          <pc:sldMk cId="3351041961" sldId="260"/>
        </pc:sldMkLst>
      </pc:sldChg>
      <pc:sldChg chg="del">
        <pc:chgData name="Mike Leach1" userId="3831dca6-977e-4a5f-9b26-2b90cf72b4a3" providerId="ADAL" clId="{43814D12-8D78-43AC-9EB8-18CF24D32F18}" dt="2020-04-01T19:36:12.494" v="1" actId="2696"/>
        <pc:sldMkLst>
          <pc:docMk/>
          <pc:sldMk cId="970422914" sldId="263"/>
        </pc:sldMkLst>
      </pc:sldChg>
      <pc:sldChg chg="del">
        <pc:chgData name="Mike Leach1" userId="3831dca6-977e-4a5f-9b26-2b90cf72b4a3" providerId="ADAL" clId="{43814D12-8D78-43AC-9EB8-18CF24D32F18}" dt="2020-04-01T19:36:34.848" v="13" actId="2696"/>
        <pc:sldMkLst>
          <pc:docMk/>
          <pc:sldMk cId="1294144418" sldId="575"/>
        </pc:sldMkLst>
      </pc:sldChg>
      <pc:sldChg chg="del">
        <pc:chgData name="Mike Leach1" userId="3831dca6-977e-4a5f-9b26-2b90cf72b4a3" providerId="ADAL" clId="{43814D12-8D78-43AC-9EB8-18CF24D32F18}" dt="2020-04-01T19:36:33.789" v="11" actId="2696"/>
        <pc:sldMkLst>
          <pc:docMk/>
          <pc:sldMk cId="1100327272" sldId="2127"/>
        </pc:sldMkLst>
      </pc:sldChg>
      <pc:sldChg chg="del">
        <pc:chgData name="Mike Leach1" userId="3831dca6-977e-4a5f-9b26-2b90cf72b4a3" providerId="ADAL" clId="{43814D12-8D78-43AC-9EB8-18CF24D32F18}" dt="2020-04-01T19:36:11.014" v="0" actId="2696"/>
        <pc:sldMkLst>
          <pc:docMk/>
          <pc:sldMk cId="2116548047" sldId="4139"/>
        </pc:sldMkLst>
      </pc:sldChg>
      <pc:sldChg chg="del">
        <pc:chgData name="Mike Leach1" userId="3831dca6-977e-4a5f-9b26-2b90cf72b4a3" providerId="ADAL" clId="{43814D12-8D78-43AC-9EB8-18CF24D32F18}" dt="2020-04-01T19:36:13.108" v="3" actId="2696"/>
        <pc:sldMkLst>
          <pc:docMk/>
          <pc:sldMk cId="1529790136" sldId="4141"/>
        </pc:sldMkLst>
      </pc:sldChg>
      <pc:sldChg chg="del">
        <pc:chgData name="Mike Leach1" userId="3831dca6-977e-4a5f-9b26-2b90cf72b4a3" providerId="ADAL" clId="{43814D12-8D78-43AC-9EB8-18CF24D32F18}" dt="2020-04-01T19:36:13.692" v="4" actId="2696"/>
        <pc:sldMkLst>
          <pc:docMk/>
          <pc:sldMk cId="4067315769" sldId="4142"/>
        </pc:sldMkLst>
      </pc:sldChg>
      <pc:sldChg chg="del">
        <pc:chgData name="Mike Leach1" userId="3831dca6-977e-4a5f-9b26-2b90cf72b4a3" providerId="ADAL" clId="{43814D12-8D78-43AC-9EB8-18CF24D32F18}" dt="2020-04-01T19:36:26.858" v="8" actId="2696"/>
        <pc:sldMkLst>
          <pc:docMk/>
          <pc:sldMk cId="4087782266" sldId="4143"/>
        </pc:sldMkLst>
      </pc:sldChg>
      <pc:sldChg chg="del">
        <pc:chgData name="Mike Leach1" userId="3831dca6-977e-4a5f-9b26-2b90cf72b4a3" providerId="ADAL" clId="{43814D12-8D78-43AC-9EB8-18CF24D32F18}" dt="2020-04-01T19:36:26.843" v="7" actId="2696"/>
        <pc:sldMkLst>
          <pc:docMk/>
          <pc:sldMk cId="1828164746" sldId="4144"/>
        </pc:sldMkLst>
      </pc:sldChg>
      <pc:sldChg chg="del">
        <pc:chgData name="Mike Leach1" userId="3831dca6-977e-4a5f-9b26-2b90cf72b4a3" providerId="ADAL" clId="{43814D12-8D78-43AC-9EB8-18CF24D32F18}" dt="2020-04-01T19:36:26.875" v="9" actId="2696"/>
        <pc:sldMkLst>
          <pc:docMk/>
          <pc:sldMk cId="2054783002" sldId="4145"/>
        </pc:sldMkLst>
      </pc:sldChg>
      <pc:sldMasterChg chg="delSldLayout">
        <pc:chgData name="Mike Leach1" userId="3831dca6-977e-4a5f-9b26-2b90cf72b4a3" providerId="ADAL" clId="{43814D12-8D78-43AC-9EB8-18CF24D32F18}" dt="2020-04-01T19:36:34.848" v="14" actId="2696"/>
        <pc:sldMasterMkLst>
          <pc:docMk/>
          <pc:sldMasterMk cId="369588083" sldId="2147483660"/>
        </pc:sldMasterMkLst>
        <pc:sldLayoutChg chg="del">
          <pc:chgData name="Mike Leach1" userId="3831dca6-977e-4a5f-9b26-2b90cf72b4a3" providerId="ADAL" clId="{43814D12-8D78-43AC-9EB8-18CF24D32F18}" dt="2020-04-01T19:36:33.789" v="12" actId="2696"/>
          <pc:sldLayoutMkLst>
            <pc:docMk/>
            <pc:sldMasterMk cId="369588083" sldId="2147483660"/>
            <pc:sldLayoutMk cId="2981884641" sldId="2147483662"/>
          </pc:sldLayoutMkLst>
        </pc:sldLayoutChg>
        <pc:sldLayoutChg chg="del">
          <pc:chgData name="Mike Leach1" userId="3831dca6-977e-4a5f-9b26-2b90cf72b4a3" providerId="ADAL" clId="{43814D12-8D78-43AC-9EB8-18CF24D32F18}" dt="2020-04-01T19:36:34.848" v="14" actId="2696"/>
          <pc:sldLayoutMkLst>
            <pc:docMk/>
            <pc:sldMasterMk cId="369588083" sldId="2147483660"/>
            <pc:sldLayoutMk cId="3922685676" sldId="2147483663"/>
          </pc:sldLayoutMkLst>
        </pc:sldLayoutChg>
        <pc:sldLayoutChg chg="del">
          <pc:chgData name="Mike Leach1" userId="3831dca6-977e-4a5f-9b26-2b90cf72b4a3" providerId="ADAL" clId="{43814D12-8D78-43AC-9EB8-18CF24D32F18}" dt="2020-04-01T19:36:12.494" v="2" actId="2696"/>
          <pc:sldLayoutMkLst>
            <pc:docMk/>
            <pc:sldMasterMk cId="369588083" sldId="2147483660"/>
            <pc:sldLayoutMk cId="3577100793" sldId="214748366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44A764-793B-4BEC-B7B3-C32B26483D11}" type="datetimeFigureOut">
              <a:rPr lang="en-US" smtClean="0"/>
              <a:t>4/13/2020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0DB4E6-2F69-47EE-8808-FC5EAB0640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8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 Slide - N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>
          <a:xfrm>
            <a:off x="1178121" y="6469757"/>
            <a:ext cx="3201234" cy="153888"/>
          </a:xfrm>
          <a:prstGeom prst="rect">
            <a:avLst/>
          </a:prstGeom>
        </p:spPr>
        <p:txBody>
          <a:bodyPr/>
          <a:lstStyle/>
          <a:p>
            <a:r>
              <a:rPr lang="en-US" sz="1000" dirty="0">
                <a:solidFill>
                  <a:srgbClr val="939598"/>
                </a:solidFill>
                <a:cs typeface="Arial" pitchFamily="34" charset="0"/>
              </a:rPr>
              <a:t>2020 Lenovo Internal.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256581960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2"/>
          <p:cNvSpPr/>
          <p:nvPr/>
        </p:nvSpPr>
        <p:spPr bwMode="invGray">
          <a:xfrm>
            <a:off x="11621916" y="6268844"/>
            <a:ext cx="403378" cy="276977"/>
          </a:xfrm>
          <a:prstGeom prst="rect">
            <a:avLst/>
          </a:prstGeom>
        </p:spPr>
        <p:txBody>
          <a:bodyPr wrap="none" lIns="121899" tIns="60949" rIns="121899" bIns="60949">
            <a:spAutoFit/>
          </a:bodyPr>
          <a:lstStyle/>
          <a:p>
            <a:pPr algn="ctr" defTabSz="1218987" fontAlgn="auto">
              <a:spcBef>
                <a:spcPts val="0"/>
              </a:spcBef>
              <a:spcAft>
                <a:spcPts val="0"/>
              </a:spcAft>
              <a:defRPr/>
            </a:pPr>
            <a:fld id="{75FCD1DB-89A5-4A6D-935E-98F6DF88DCD3}" type="slidenum">
              <a:rPr lang="en-US" sz="1000">
                <a:solidFill>
                  <a:srgbClr val="FFFFFF"/>
                </a:solidFill>
                <a:latin typeface="Arial" pitchFamily="34" charset="0"/>
                <a:ea typeface="宋体"/>
                <a:cs typeface="Arial" pitchFamily="34" charset="0"/>
              </a:rPr>
              <a:pPr algn="ctr" defTabSz="1218987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 sz="1000" dirty="0">
              <a:solidFill>
                <a:srgbClr val="FFFFFF"/>
              </a:solidFill>
              <a:latin typeface="Arial" pitchFamily="34" charset="0"/>
              <a:ea typeface="宋体"/>
              <a:cs typeface="Arial" pitchFamily="34" charset="0"/>
            </a:endParaRPr>
          </a:p>
        </p:txBody>
      </p:sp>
      <p:sp>
        <p:nvSpPr>
          <p:cNvPr id="10" name="Footer Placeholder 5"/>
          <p:cNvSpPr>
            <a:spLocks/>
          </p:cNvSpPr>
          <p:nvPr/>
        </p:nvSpPr>
        <p:spPr bwMode="auto">
          <a:xfrm>
            <a:off x="541479" y="6515100"/>
            <a:ext cx="3861806" cy="153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rIns="0" bIns="0" anchor="ctr">
            <a:spAutoFit/>
          </a:bodyPr>
          <a:lstStyle/>
          <a:p>
            <a:pPr>
              <a:defRPr/>
            </a:pPr>
            <a:r>
              <a:rPr lang="en-US" altLang="zh-CN" sz="1000" dirty="0">
                <a:solidFill>
                  <a:srgbClr val="262626"/>
                </a:solidFill>
                <a:cs typeface="Arial" charset="0"/>
              </a:rPr>
              <a:t>2015 LENOVO INTERNAL. ALL RIGHTS RESERVED.</a:t>
            </a:r>
          </a:p>
        </p:txBody>
      </p:sp>
      <p:sp>
        <p:nvSpPr>
          <p:cNvPr id="8" name="Footer Placeholder 6">
            <a:extLst>
              <a:ext uri="{FF2B5EF4-FFF2-40B4-BE49-F238E27FC236}">
                <a16:creationId xmlns:a16="http://schemas.microsoft.com/office/drawing/2014/main" id="{57DAC6B8-6B46-461F-A8D1-050046B452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137430" y="6473952"/>
            <a:ext cx="4115872" cy="15388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>
              <a:defRPr sz="10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2020 Lenovo Internal. All rights reserved.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4F209E7-9FD1-4FBF-9534-925EAF03B094}"/>
              </a:ext>
            </a:extLst>
          </p:cNvPr>
          <p:cNvGrpSpPr/>
          <p:nvPr userDrawn="1"/>
        </p:nvGrpSpPr>
        <p:grpSpPr>
          <a:xfrm>
            <a:off x="295335" y="6421482"/>
            <a:ext cx="734547" cy="245008"/>
            <a:chOff x="547688" y="952500"/>
            <a:chExt cx="12190413" cy="4067175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9643693A-40C7-4320-9A3E-5086D8DCD5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547688" y="952500"/>
              <a:ext cx="12190413" cy="406717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273A00F9-AF7E-42ED-BFA7-4E9274977177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4922838" y="2319338"/>
              <a:ext cx="1571625" cy="1590675"/>
            </a:xfrm>
            <a:custGeom>
              <a:avLst/>
              <a:gdLst>
                <a:gd name="T0" fmla="*/ 492 w 825"/>
                <a:gd name="T1" fmla="*/ 0 h 834"/>
                <a:gd name="T2" fmla="*/ 225 w 825"/>
                <a:gd name="T3" fmla="*/ 132 h 834"/>
                <a:gd name="T4" fmla="*/ 225 w 825"/>
                <a:gd name="T5" fmla="*/ 132 h 834"/>
                <a:gd name="T6" fmla="*/ 225 w 825"/>
                <a:gd name="T7" fmla="*/ 132 h 834"/>
                <a:gd name="T8" fmla="*/ 225 w 825"/>
                <a:gd name="T9" fmla="*/ 14 h 834"/>
                <a:gd name="T10" fmla="*/ 0 w 825"/>
                <a:gd name="T11" fmla="*/ 14 h 834"/>
                <a:gd name="T12" fmla="*/ 0 w 825"/>
                <a:gd name="T13" fmla="*/ 834 h 834"/>
                <a:gd name="T14" fmla="*/ 225 w 825"/>
                <a:gd name="T15" fmla="*/ 834 h 834"/>
                <a:gd name="T16" fmla="*/ 225 w 825"/>
                <a:gd name="T17" fmla="*/ 367 h 834"/>
                <a:gd name="T18" fmla="*/ 411 w 825"/>
                <a:gd name="T19" fmla="*/ 194 h 834"/>
                <a:gd name="T20" fmla="*/ 600 w 825"/>
                <a:gd name="T21" fmla="*/ 367 h 834"/>
                <a:gd name="T22" fmla="*/ 600 w 825"/>
                <a:gd name="T23" fmla="*/ 834 h 834"/>
                <a:gd name="T24" fmla="*/ 825 w 825"/>
                <a:gd name="T25" fmla="*/ 834 h 834"/>
                <a:gd name="T26" fmla="*/ 825 w 825"/>
                <a:gd name="T27" fmla="*/ 326 h 834"/>
                <a:gd name="T28" fmla="*/ 492 w 825"/>
                <a:gd name="T29" fmla="*/ 0 h 8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25" h="834">
                  <a:moveTo>
                    <a:pt x="492" y="0"/>
                  </a:moveTo>
                  <a:cubicBezTo>
                    <a:pt x="398" y="0"/>
                    <a:pt x="291" y="44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32"/>
                    <a:pt x="225" y="132"/>
                    <a:pt x="225" y="132"/>
                  </a:cubicBezTo>
                  <a:cubicBezTo>
                    <a:pt x="225" y="14"/>
                    <a:pt x="225" y="14"/>
                    <a:pt x="225" y="14"/>
                  </a:cubicBezTo>
                  <a:cubicBezTo>
                    <a:pt x="0" y="14"/>
                    <a:pt x="0" y="14"/>
                    <a:pt x="0" y="14"/>
                  </a:cubicBezTo>
                  <a:cubicBezTo>
                    <a:pt x="0" y="834"/>
                    <a:pt x="0" y="834"/>
                    <a:pt x="0" y="834"/>
                  </a:cubicBezTo>
                  <a:cubicBezTo>
                    <a:pt x="225" y="834"/>
                    <a:pt x="225" y="834"/>
                    <a:pt x="225" y="834"/>
                  </a:cubicBezTo>
                  <a:cubicBezTo>
                    <a:pt x="225" y="367"/>
                    <a:pt x="225" y="367"/>
                    <a:pt x="225" y="367"/>
                  </a:cubicBezTo>
                  <a:cubicBezTo>
                    <a:pt x="225" y="283"/>
                    <a:pt x="290" y="194"/>
                    <a:pt x="411" y="194"/>
                  </a:cubicBezTo>
                  <a:cubicBezTo>
                    <a:pt x="504" y="194"/>
                    <a:pt x="600" y="259"/>
                    <a:pt x="600" y="367"/>
                  </a:cubicBezTo>
                  <a:cubicBezTo>
                    <a:pt x="600" y="834"/>
                    <a:pt x="600" y="834"/>
                    <a:pt x="600" y="834"/>
                  </a:cubicBezTo>
                  <a:cubicBezTo>
                    <a:pt x="825" y="834"/>
                    <a:pt x="825" y="834"/>
                    <a:pt x="825" y="834"/>
                  </a:cubicBezTo>
                  <a:cubicBezTo>
                    <a:pt x="825" y="326"/>
                    <a:pt x="825" y="326"/>
                    <a:pt x="825" y="326"/>
                  </a:cubicBezTo>
                  <a:cubicBezTo>
                    <a:pt x="825" y="137"/>
                    <a:pt x="690" y="0"/>
                    <a:pt x="492" y="0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3" name="Freeform 8">
              <a:extLst>
                <a:ext uri="{FF2B5EF4-FFF2-40B4-BE49-F238E27FC236}">
                  <a16:creationId xmlns:a16="http://schemas.microsoft.com/office/drawing/2014/main" id="{832A9564-35BF-40E9-886D-99DE46C53225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8277225" y="2346325"/>
              <a:ext cx="1755775" cy="1563688"/>
            </a:xfrm>
            <a:custGeom>
              <a:avLst/>
              <a:gdLst>
                <a:gd name="T0" fmla="*/ 797 w 1106"/>
                <a:gd name="T1" fmla="*/ 0 h 985"/>
                <a:gd name="T2" fmla="*/ 553 w 1106"/>
                <a:gd name="T3" fmla="*/ 671 h 985"/>
                <a:gd name="T4" fmla="*/ 308 w 1106"/>
                <a:gd name="T5" fmla="*/ 0 h 985"/>
                <a:gd name="T6" fmla="*/ 0 w 1106"/>
                <a:gd name="T7" fmla="*/ 0 h 985"/>
                <a:gd name="T8" fmla="*/ 405 w 1106"/>
                <a:gd name="T9" fmla="*/ 985 h 985"/>
                <a:gd name="T10" fmla="*/ 701 w 1106"/>
                <a:gd name="T11" fmla="*/ 985 h 985"/>
                <a:gd name="T12" fmla="*/ 1106 w 1106"/>
                <a:gd name="T13" fmla="*/ 0 h 985"/>
                <a:gd name="T14" fmla="*/ 797 w 1106"/>
                <a:gd name="T15" fmla="*/ 0 h 9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06" h="985">
                  <a:moveTo>
                    <a:pt x="797" y="0"/>
                  </a:moveTo>
                  <a:lnTo>
                    <a:pt x="553" y="671"/>
                  </a:lnTo>
                  <a:lnTo>
                    <a:pt x="308" y="0"/>
                  </a:lnTo>
                  <a:lnTo>
                    <a:pt x="0" y="0"/>
                  </a:lnTo>
                  <a:lnTo>
                    <a:pt x="405" y="985"/>
                  </a:lnTo>
                  <a:lnTo>
                    <a:pt x="701" y="985"/>
                  </a:lnTo>
                  <a:lnTo>
                    <a:pt x="1106" y="0"/>
                  </a:lnTo>
                  <a:lnTo>
                    <a:pt x="79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4" name="Freeform 9">
              <a:extLst>
                <a:ext uri="{FF2B5EF4-FFF2-40B4-BE49-F238E27FC236}">
                  <a16:creationId xmlns:a16="http://schemas.microsoft.com/office/drawing/2014/main" id="{576382AB-C6C2-4F83-B979-4F3DE5615E13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3138488" y="2319338"/>
              <a:ext cx="1630363" cy="1617663"/>
            </a:xfrm>
            <a:custGeom>
              <a:avLst/>
              <a:gdLst>
                <a:gd name="T0" fmla="*/ 697 w 856"/>
                <a:gd name="T1" fmla="*/ 582 h 848"/>
                <a:gd name="T2" fmla="*/ 462 w 856"/>
                <a:gd name="T3" fmla="*/ 669 h 848"/>
                <a:gd name="T4" fmla="*/ 280 w 856"/>
                <a:gd name="T5" fmla="*/ 602 h 848"/>
                <a:gd name="T6" fmla="*/ 856 w 856"/>
                <a:gd name="T7" fmla="*/ 363 h 848"/>
                <a:gd name="T8" fmla="*/ 758 w 856"/>
                <a:gd name="T9" fmla="*/ 135 h 848"/>
                <a:gd name="T10" fmla="*/ 434 w 856"/>
                <a:gd name="T11" fmla="*/ 0 h 848"/>
                <a:gd name="T12" fmla="*/ 0 w 856"/>
                <a:gd name="T13" fmla="*/ 424 h 848"/>
                <a:gd name="T14" fmla="*/ 459 w 856"/>
                <a:gd name="T15" fmla="*/ 848 h 848"/>
                <a:gd name="T16" fmla="*/ 840 w 856"/>
                <a:gd name="T17" fmla="*/ 691 h 848"/>
                <a:gd name="T18" fmla="*/ 697 w 856"/>
                <a:gd name="T19" fmla="*/ 582 h 848"/>
                <a:gd name="T20" fmla="*/ 265 w 856"/>
                <a:gd name="T21" fmla="*/ 261 h 848"/>
                <a:gd name="T22" fmla="*/ 438 w 856"/>
                <a:gd name="T23" fmla="*/ 179 h 848"/>
                <a:gd name="T24" fmla="*/ 612 w 856"/>
                <a:gd name="T25" fmla="*/ 294 h 848"/>
                <a:gd name="T26" fmla="*/ 219 w 856"/>
                <a:gd name="T27" fmla="*/ 457 h 848"/>
                <a:gd name="T28" fmla="*/ 265 w 856"/>
                <a:gd name="T29" fmla="*/ 261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56" h="848">
                  <a:moveTo>
                    <a:pt x="697" y="582"/>
                  </a:moveTo>
                  <a:cubicBezTo>
                    <a:pt x="602" y="652"/>
                    <a:pt x="548" y="669"/>
                    <a:pt x="462" y="669"/>
                  </a:cubicBezTo>
                  <a:cubicBezTo>
                    <a:pt x="384" y="669"/>
                    <a:pt x="323" y="645"/>
                    <a:pt x="280" y="602"/>
                  </a:cubicBezTo>
                  <a:cubicBezTo>
                    <a:pt x="856" y="363"/>
                    <a:pt x="856" y="363"/>
                    <a:pt x="856" y="363"/>
                  </a:cubicBezTo>
                  <a:cubicBezTo>
                    <a:pt x="843" y="275"/>
                    <a:pt x="810" y="195"/>
                    <a:pt x="758" y="135"/>
                  </a:cubicBezTo>
                  <a:cubicBezTo>
                    <a:pt x="682" y="47"/>
                    <a:pt x="570" y="0"/>
                    <a:pt x="434" y="0"/>
                  </a:cubicBezTo>
                  <a:cubicBezTo>
                    <a:pt x="186" y="0"/>
                    <a:pt x="0" y="183"/>
                    <a:pt x="0" y="424"/>
                  </a:cubicBezTo>
                  <a:cubicBezTo>
                    <a:pt x="0" y="672"/>
                    <a:pt x="187" y="848"/>
                    <a:pt x="459" y="848"/>
                  </a:cubicBezTo>
                  <a:cubicBezTo>
                    <a:pt x="611" y="848"/>
                    <a:pt x="767" y="776"/>
                    <a:pt x="840" y="691"/>
                  </a:cubicBezTo>
                  <a:lnTo>
                    <a:pt x="697" y="582"/>
                  </a:lnTo>
                  <a:close/>
                  <a:moveTo>
                    <a:pt x="265" y="261"/>
                  </a:moveTo>
                  <a:cubicBezTo>
                    <a:pt x="303" y="210"/>
                    <a:pt x="364" y="179"/>
                    <a:pt x="438" y="179"/>
                  </a:cubicBezTo>
                  <a:cubicBezTo>
                    <a:pt x="519" y="179"/>
                    <a:pt x="581" y="226"/>
                    <a:pt x="612" y="294"/>
                  </a:cubicBezTo>
                  <a:cubicBezTo>
                    <a:pt x="219" y="457"/>
                    <a:pt x="219" y="457"/>
                    <a:pt x="219" y="457"/>
                  </a:cubicBezTo>
                  <a:cubicBezTo>
                    <a:pt x="208" y="374"/>
                    <a:pt x="230" y="308"/>
                    <a:pt x="265" y="26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5" name="Freeform 10">
              <a:extLst>
                <a:ext uri="{FF2B5EF4-FFF2-40B4-BE49-F238E27FC236}">
                  <a16:creationId xmlns:a16="http://schemas.microsoft.com/office/drawing/2014/main" id="{42C48ABD-85EE-448E-A69A-8CAD9BD48510}"/>
                </a:ext>
              </a:extLst>
            </p:cNvPr>
            <p:cNvSpPr>
              <a:spLocks/>
            </p:cNvSpPr>
            <p:nvPr userDrawn="1"/>
          </p:nvSpPr>
          <p:spPr bwMode="auto">
            <a:xfrm>
              <a:off x="1685925" y="1879600"/>
              <a:ext cx="1409700" cy="2030413"/>
            </a:xfrm>
            <a:custGeom>
              <a:avLst/>
              <a:gdLst>
                <a:gd name="T0" fmla="*/ 888 w 888"/>
                <a:gd name="T1" fmla="*/ 1030 h 1279"/>
                <a:gd name="T2" fmla="*/ 274 w 888"/>
                <a:gd name="T3" fmla="*/ 1030 h 1279"/>
                <a:gd name="T4" fmla="*/ 274 w 888"/>
                <a:gd name="T5" fmla="*/ 0 h 1279"/>
                <a:gd name="T6" fmla="*/ 0 w 888"/>
                <a:gd name="T7" fmla="*/ 0 h 1279"/>
                <a:gd name="T8" fmla="*/ 0 w 888"/>
                <a:gd name="T9" fmla="*/ 1279 h 1279"/>
                <a:gd name="T10" fmla="*/ 888 w 888"/>
                <a:gd name="T11" fmla="*/ 1279 h 1279"/>
                <a:gd name="T12" fmla="*/ 888 w 888"/>
                <a:gd name="T13" fmla="*/ 1030 h 1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88" h="1279">
                  <a:moveTo>
                    <a:pt x="888" y="1030"/>
                  </a:moveTo>
                  <a:lnTo>
                    <a:pt x="274" y="1030"/>
                  </a:lnTo>
                  <a:lnTo>
                    <a:pt x="274" y="0"/>
                  </a:lnTo>
                  <a:lnTo>
                    <a:pt x="0" y="0"/>
                  </a:lnTo>
                  <a:lnTo>
                    <a:pt x="0" y="1279"/>
                  </a:lnTo>
                  <a:lnTo>
                    <a:pt x="888" y="1279"/>
                  </a:lnTo>
                  <a:lnTo>
                    <a:pt x="888" y="103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77EC9B5-6096-4490-B49A-9FF4B9224F3B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9966325" y="2319338"/>
              <a:ext cx="1677988" cy="1617663"/>
            </a:xfrm>
            <a:custGeom>
              <a:avLst/>
              <a:gdLst>
                <a:gd name="T0" fmla="*/ 439 w 881"/>
                <a:gd name="T1" fmla="*/ 848 h 848"/>
                <a:gd name="T2" fmla="*/ 0 w 881"/>
                <a:gd name="T3" fmla="*/ 424 h 848"/>
                <a:gd name="T4" fmla="*/ 442 w 881"/>
                <a:gd name="T5" fmla="*/ 0 h 848"/>
                <a:gd name="T6" fmla="*/ 881 w 881"/>
                <a:gd name="T7" fmla="*/ 424 h 848"/>
                <a:gd name="T8" fmla="*/ 439 w 881"/>
                <a:gd name="T9" fmla="*/ 848 h 848"/>
                <a:gd name="T10" fmla="*/ 439 w 881"/>
                <a:gd name="T11" fmla="*/ 193 h 848"/>
                <a:gd name="T12" fmla="*/ 222 w 881"/>
                <a:gd name="T13" fmla="*/ 424 h 848"/>
                <a:gd name="T14" fmla="*/ 442 w 881"/>
                <a:gd name="T15" fmla="*/ 655 h 848"/>
                <a:gd name="T16" fmla="*/ 659 w 881"/>
                <a:gd name="T17" fmla="*/ 424 h 848"/>
                <a:gd name="T18" fmla="*/ 439 w 881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1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4" y="0"/>
                    <a:pt x="442" y="0"/>
                  </a:cubicBezTo>
                  <a:cubicBezTo>
                    <a:pt x="688" y="0"/>
                    <a:pt x="881" y="184"/>
                    <a:pt x="881" y="424"/>
                  </a:cubicBezTo>
                  <a:cubicBezTo>
                    <a:pt x="881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3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59" y="557"/>
                    <a:pt x="659" y="424"/>
                  </a:cubicBezTo>
                  <a:cubicBezTo>
                    <a:pt x="659" y="295"/>
                    <a:pt x="562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0E5FEF16-A433-45C6-9F0A-F72772F7E4D4}"/>
                </a:ext>
              </a:extLst>
            </p:cNvPr>
            <p:cNvSpPr>
              <a:spLocks noEditPoints="1"/>
            </p:cNvSpPr>
            <p:nvPr userDrawn="1"/>
          </p:nvSpPr>
          <p:spPr bwMode="auto">
            <a:xfrm>
              <a:off x="6664325" y="2319338"/>
              <a:ext cx="1679575" cy="1617663"/>
            </a:xfrm>
            <a:custGeom>
              <a:avLst/>
              <a:gdLst>
                <a:gd name="T0" fmla="*/ 439 w 882"/>
                <a:gd name="T1" fmla="*/ 848 h 848"/>
                <a:gd name="T2" fmla="*/ 0 w 882"/>
                <a:gd name="T3" fmla="*/ 424 h 848"/>
                <a:gd name="T4" fmla="*/ 442 w 882"/>
                <a:gd name="T5" fmla="*/ 0 h 848"/>
                <a:gd name="T6" fmla="*/ 882 w 882"/>
                <a:gd name="T7" fmla="*/ 424 h 848"/>
                <a:gd name="T8" fmla="*/ 439 w 882"/>
                <a:gd name="T9" fmla="*/ 848 h 848"/>
                <a:gd name="T10" fmla="*/ 439 w 882"/>
                <a:gd name="T11" fmla="*/ 193 h 848"/>
                <a:gd name="T12" fmla="*/ 222 w 882"/>
                <a:gd name="T13" fmla="*/ 424 h 848"/>
                <a:gd name="T14" fmla="*/ 442 w 882"/>
                <a:gd name="T15" fmla="*/ 655 h 848"/>
                <a:gd name="T16" fmla="*/ 660 w 882"/>
                <a:gd name="T17" fmla="*/ 424 h 848"/>
                <a:gd name="T18" fmla="*/ 439 w 882"/>
                <a:gd name="T19" fmla="*/ 193 h 8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82" h="848">
                  <a:moveTo>
                    <a:pt x="439" y="848"/>
                  </a:moveTo>
                  <a:cubicBezTo>
                    <a:pt x="193" y="848"/>
                    <a:pt x="0" y="664"/>
                    <a:pt x="0" y="424"/>
                  </a:cubicBezTo>
                  <a:cubicBezTo>
                    <a:pt x="0" y="186"/>
                    <a:pt x="195" y="0"/>
                    <a:pt x="442" y="0"/>
                  </a:cubicBezTo>
                  <a:cubicBezTo>
                    <a:pt x="689" y="0"/>
                    <a:pt x="882" y="184"/>
                    <a:pt x="882" y="424"/>
                  </a:cubicBezTo>
                  <a:cubicBezTo>
                    <a:pt x="882" y="662"/>
                    <a:pt x="687" y="848"/>
                    <a:pt x="439" y="848"/>
                  </a:cubicBezTo>
                  <a:moveTo>
                    <a:pt x="439" y="193"/>
                  </a:moveTo>
                  <a:cubicBezTo>
                    <a:pt x="314" y="193"/>
                    <a:pt x="222" y="288"/>
                    <a:pt x="222" y="424"/>
                  </a:cubicBezTo>
                  <a:cubicBezTo>
                    <a:pt x="222" y="553"/>
                    <a:pt x="319" y="655"/>
                    <a:pt x="442" y="655"/>
                  </a:cubicBezTo>
                  <a:cubicBezTo>
                    <a:pt x="568" y="655"/>
                    <a:pt x="660" y="557"/>
                    <a:pt x="660" y="424"/>
                  </a:cubicBezTo>
                  <a:cubicBezTo>
                    <a:pt x="660" y="295"/>
                    <a:pt x="563" y="193"/>
                    <a:pt x="439" y="193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8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9588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ransition spd="med"/>
  <p:hf sldNum="0" hdr="0" dt="0"/>
  <p:txStyles>
    <p:titleStyle>
      <a:lvl1pPr algn="ctr" defTabSz="12176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+mj-lt"/>
          <a:ea typeface="+mj-ea"/>
          <a:cs typeface="+mj-cs"/>
        </a:defRPr>
      </a:lvl1pPr>
      <a:lvl2pPr algn="ctr" defTabSz="12176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2pPr>
      <a:lvl3pPr algn="ctr" defTabSz="12176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3pPr>
      <a:lvl4pPr algn="ctr" defTabSz="12176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4pPr>
      <a:lvl5pPr algn="ctr" defTabSz="1217613" rtl="0" eaLnBrk="0" fontAlgn="base" hangingPunct="0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5pPr>
      <a:lvl6pPr marL="457200" algn="ctr" defTabSz="12176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6pPr>
      <a:lvl7pPr marL="914400" algn="ctr" defTabSz="12176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7pPr>
      <a:lvl8pPr marL="1371600" algn="ctr" defTabSz="12176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8pPr>
      <a:lvl9pPr marL="1828800" algn="ctr" defTabSz="1217613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  <a:ea typeface="宋体" charset="-122"/>
        </a:defRPr>
      </a:lvl9pPr>
    </p:titleStyle>
    <p:bodyStyle>
      <a:lvl1pPr marL="455613" indent="-455613" algn="l" defTabSz="1217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43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defTabSz="1217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700">
          <a:solidFill>
            <a:schemeClr val="tx1"/>
          </a:solidFill>
          <a:latin typeface="+mn-lt"/>
          <a:ea typeface="+mn-ea"/>
        </a:defRPr>
      </a:lvl2pPr>
      <a:lvl3pPr marL="1522413" indent="-303213" algn="l" defTabSz="1217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</a:defRPr>
      </a:lvl3pPr>
      <a:lvl4pPr marL="2132013" indent="-303213" algn="l" defTabSz="1217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  <a:ea typeface="+mn-ea"/>
        </a:defRPr>
      </a:lvl4pPr>
      <a:lvl5pPr marL="2741613" indent="-303213" algn="l" defTabSz="1217613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  <a:ea typeface="+mn-ea"/>
        </a:defRPr>
      </a:lvl5pPr>
      <a:lvl6pPr marL="3198813" indent="-303213" algn="l" defTabSz="1217613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  <a:ea typeface="+mn-ea"/>
        </a:defRPr>
      </a:lvl6pPr>
      <a:lvl7pPr marL="3656013" indent="-303213" algn="l" defTabSz="1217613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  <a:ea typeface="+mn-ea"/>
        </a:defRPr>
      </a:lvl7pPr>
      <a:lvl8pPr marL="4113213" indent="-303213" algn="l" defTabSz="1217613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  <a:ea typeface="+mn-ea"/>
        </a:defRPr>
      </a:lvl8pPr>
      <a:lvl9pPr marL="4570413" indent="-303213" algn="l" defTabSz="1217613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7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developer.nvidia.com/video-encode-decode-gpu-support-matri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BD94AB4-DDAE-4F0A-AE34-FE2A7FB7DF11}"/>
              </a:ext>
            </a:extLst>
          </p:cNvPr>
          <p:cNvSpPr txBox="1"/>
          <p:nvPr/>
        </p:nvSpPr>
        <p:spPr>
          <a:xfrm>
            <a:off x="508932" y="1493231"/>
            <a:ext cx="520816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Lenovo Remote Workstation (TGX </a:t>
            </a:r>
            <a:r>
              <a:rPr lang="en-GB" sz="1050" b="1" u="sng" dirty="0">
                <a:solidFill>
                  <a:schemeClr val="bg1"/>
                </a:solidFill>
              </a:rPr>
              <a:t>Sender</a:t>
            </a:r>
            <a:r>
              <a:rPr lang="en-GB" sz="1050" b="1" dirty="0">
                <a:solidFill>
                  <a:schemeClr val="bg1"/>
                </a:solidFill>
              </a:rPr>
              <a:t>)</a:t>
            </a:r>
          </a:p>
          <a:p>
            <a:endParaRPr lang="en-GB" sz="1050" dirty="0">
              <a:solidFill>
                <a:schemeClr val="bg1"/>
              </a:solidFill>
            </a:endParaRPr>
          </a:p>
          <a:p>
            <a:r>
              <a:rPr lang="en-GB" sz="1050" u="sng" dirty="0">
                <a:solidFill>
                  <a:schemeClr val="bg1"/>
                </a:solidFill>
              </a:rPr>
              <a:t>ThinkStation P Series Tower/Rack Workstation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CPU: </a:t>
            </a:r>
            <a:r>
              <a:rPr lang="en-GB" sz="1050" dirty="0">
                <a:solidFill>
                  <a:schemeClr val="bg1"/>
                </a:solidFill>
              </a:rPr>
              <a:t>Intel </a:t>
            </a:r>
            <a:r>
              <a:rPr lang="en-GB" sz="1050" dirty="0" err="1">
                <a:solidFill>
                  <a:schemeClr val="bg1"/>
                </a:solidFill>
              </a:rPr>
              <a:t>Corei</a:t>
            </a:r>
            <a:r>
              <a:rPr lang="en-GB" sz="1050" dirty="0">
                <a:solidFill>
                  <a:schemeClr val="bg1"/>
                </a:solidFill>
              </a:rPr>
              <a:t> or Xeon Class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Memory: </a:t>
            </a:r>
            <a:r>
              <a:rPr lang="en-GB" sz="1050" dirty="0">
                <a:solidFill>
                  <a:schemeClr val="bg1"/>
                </a:solidFill>
              </a:rPr>
              <a:t>8GB+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Graphics: </a:t>
            </a:r>
            <a:r>
              <a:rPr lang="en-GB" sz="1050" dirty="0">
                <a:solidFill>
                  <a:schemeClr val="bg1"/>
                </a:solidFill>
              </a:rPr>
              <a:t>NVIDIA Quadro P1000 or greater (latest driver)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Storage: </a:t>
            </a:r>
            <a:r>
              <a:rPr lang="en-GB" sz="1050" dirty="0">
                <a:solidFill>
                  <a:schemeClr val="bg1"/>
                </a:solidFill>
              </a:rPr>
              <a:t>Solid State Drive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OS: </a:t>
            </a:r>
            <a:r>
              <a:rPr lang="en-GB" sz="1050" dirty="0">
                <a:solidFill>
                  <a:schemeClr val="bg1"/>
                </a:solidFill>
              </a:rPr>
              <a:t>MS Windows 10 or Linux (CentOS/RHEL 7, Ubuntu 18.04) or above</a:t>
            </a:r>
          </a:p>
          <a:p>
            <a:r>
              <a:rPr lang="en-GB" sz="1050" dirty="0">
                <a:solidFill>
                  <a:schemeClr val="bg1"/>
                </a:solidFill>
              </a:rPr>
              <a:t/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900" i="1" dirty="0">
                <a:solidFill>
                  <a:schemeClr val="bg1"/>
                </a:solidFill>
              </a:rPr>
              <a:t/>
            </a:r>
            <a:br>
              <a:rPr lang="en-GB" sz="900" i="1" dirty="0">
                <a:solidFill>
                  <a:schemeClr val="bg1"/>
                </a:solidFill>
              </a:rPr>
            </a:br>
            <a:r>
              <a:rPr lang="en-GB" sz="900" i="1" dirty="0">
                <a:solidFill>
                  <a:schemeClr val="bg1"/>
                </a:solidFill>
              </a:rPr>
              <a:t>Note: Sender/Host Workstation specifications need to match the typical hardware requirements of the associated ISV certified applications (CPU, Memory, Storage, Graphics etc)</a:t>
            </a:r>
          </a:p>
          <a:p>
            <a:endParaRPr lang="en-GB" sz="1050" b="1" dirty="0">
              <a:solidFill>
                <a:schemeClr val="bg1"/>
              </a:solidFill>
            </a:endParaRPr>
          </a:p>
        </p:txBody>
      </p:sp>
      <p:pic>
        <p:nvPicPr>
          <p:cNvPr id="5" name="Picture 4" descr="A picture containing drawing&#10;&#10;Description automatically generated">
            <a:extLst>
              <a:ext uri="{FF2B5EF4-FFF2-40B4-BE49-F238E27FC236}">
                <a16:creationId xmlns:a16="http://schemas.microsoft.com/office/drawing/2014/main" id="{DDCCD59E-8B44-405E-B48C-A385CBAD327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24" b="22088"/>
          <a:stretch/>
        </p:blipFill>
        <p:spPr>
          <a:xfrm>
            <a:off x="10267701" y="92875"/>
            <a:ext cx="1957938" cy="541090"/>
          </a:xfrm>
          <a:prstGeom prst="rect">
            <a:avLst/>
          </a:prstGeom>
        </p:spPr>
      </p:pic>
      <p:pic>
        <p:nvPicPr>
          <p:cNvPr id="6" name="Picture 5" descr="A picture containing drawing&#10;&#10;Description automatically generated">
            <a:extLst>
              <a:ext uri="{FF2B5EF4-FFF2-40B4-BE49-F238E27FC236}">
                <a16:creationId xmlns:a16="http://schemas.microsoft.com/office/drawing/2014/main" id="{F3EA8289-6646-43F2-A1E3-95BCF042D753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75263" y="178754"/>
            <a:ext cx="350730" cy="35073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DA7FB6F-6579-41EB-8CCE-A1AE7E28D142}"/>
              </a:ext>
            </a:extLst>
          </p:cNvPr>
          <p:cNvSpPr txBox="1"/>
          <p:nvPr/>
        </p:nvSpPr>
        <p:spPr>
          <a:xfrm>
            <a:off x="282429" y="491239"/>
            <a:ext cx="116271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Minimum Hardware Requirements  - TGX Remote Workstation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8D10C2E-EEB8-42DE-9C9E-68B894A39735}"/>
              </a:ext>
            </a:extLst>
          </p:cNvPr>
          <p:cNvCxnSpPr/>
          <p:nvPr/>
        </p:nvCxnSpPr>
        <p:spPr>
          <a:xfrm>
            <a:off x="601211" y="4094035"/>
            <a:ext cx="10989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31C1DF7F-9319-4F0D-ADE0-BEBBED82E120}"/>
              </a:ext>
            </a:extLst>
          </p:cNvPr>
          <p:cNvCxnSpPr/>
          <p:nvPr/>
        </p:nvCxnSpPr>
        <p:spPr>
          <a:xfrm>
            <a:off x="601211" y="5810966"/>
            <a:ext cx="10989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19603ACF-23E2-48EF-846F-64E8B639AC23}"/>
              </a:ext>
            </a:extLst>
          </p:cNvPr>
          <p:cNvSpPr txBox="1"/>
          <p:nvPr/>
        </p:nvSpPr>
        <p:spPr>
          <a:xfrm>
            <a:off x="6096000" y="1493231"/>
            <a:ext cx="5494790" cy="29084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Lenovo Remote Workstation (TGX </a:t>
            </a:r>
            <a:r>
              <a:rPr lang="en-GB" sz="1050" b="1" u="sng" dirty="0">
                <a:solidFill>
                  <a:schemeClr val="bg1"/>
                </a:solidFill>
              </a:rPr>
              <a:t>Receiver</a:t>
            </a:r>
            <a:r>
              <a:rPr lang="en-GB" sz="1050" b="1" dirty="0">
                <a:solidFill>
                  <a:schemeClr val="bg1"/>
                </a:solidFill>
              </a:rPr>
              <a:t>)</a:t>
            </a:r>
          </a:p>
          <a:p>
            <a:endParaRPr lang="en-GB" sz="1050" dirty="0">
              <a:solidFill>
                <a:schemeClr val="bg1"/>
              </a:solidFill>
            </a:endParaRPr>
          </a:p>
          <a:p>
            <a:r>
              <a:rPr lang="en-GB" sz="1050" u="sng" dirty="0">
                <a:solidFill>
                  <a:schemeClr val="bg1"/>
                </a:solidFill>
              </a:rPr>
              <a:t>ThinkStation or ThinkPad P Series Workstations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CPU: </a:t>
            </a:r>
            <a:r>
              <a:rPr lang="en-GB" sz="1050" dirty="0">
                <a:solidFill>
                  <a:schemeClr val="bg1"/>
                </a:solidFill>
              </a:rPr>
              <a:t>Intel Core i or Xeon Class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Memory: </a:t>
            </a:r>
            <a:r>
              <a:rPr lang="en-GB" sz="1050" dirty="0">
                <a:solidFill>
                  <a:schemeClr val="bg1"/>
                </a:solidFill>
              </a:rPr>
              <a:t>8GB+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Graphics: </a:t>
            </a:r>
            <a:r>
              <a:rPr lang="en-GB" sz="1050" dirty="0">
                <a:solidFill>
                  <a:schemeClr val="bg1"/>
                </a:solidFill>
              </a:rPr>
              <a:t>Integrated Intel HD Video (</a:t>
            </a:r>
            <a:r>
              <a:rPr lang="en-GB" sz="1050" i="1" dirty="0">
                <a:solidFill>
                  <a:schemeClr val="bg1"/>
                </a:solidFill>
              </a:rPr>
              <a:t>CPU Graphics</a:t>
            </a:r>
            <a:r>
              <a:rPr lang="en-GB" sz="1050" dirty="0">
                <a:solidFill>
                  <a:schemeClr val="bg1"/>
                </a:solidFill>
              </a:rPr>
              <a:t>) </a:t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1050" dirty="0">
                <a:solidFill>
                  <a:schemeClr val="bg1"/>
                </a:solidFill>
              </a:rPr>
              <a:t>                  </a:t>
            </a:r>
            <a:r>
              <a:rPr lang="en-GB" sz="1050" i="1" dirty="0">
                <a:solidFill>
                  <a:schemeClr val="bg1"/>
                </a:solidFill>
              </a:rPr>
              <a:t>Recommended NVIDIA Quadro P620 or above </a:t>
            </a:r>
            <a:r>
              <a:rPr lang="en-GB" sz="1050" dirty="0">
                <a:solidFill>
                  <a:schemeClr val="bg1"/>
                </a:solidFill>
              </a:rPr>
              <a:t>(latest driver)</a:t>
            </a:r>
            <a:endParaRPr lang="en-GB" sz="1050" i="1" dirty="0">
              <a:solidFill>
                <a:schemeClr val="bg1"/>
              </a:solidFill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Storage: </a:t>
            </a:r>
            <a:r>
              <a:rPr lang="en-GB" sz="1050" dirty="0">
                <a:solidFill>
                  <a:schemeClr val="bg1"/>
                </a:solidFill>
              </a:rPr>
              <a:t>Solid State Drive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GB" sz="1050" b="1" dirty="0">
                <a:solidFill>
                  <a:schemeClr val="bg1"/>
                </a:solidFill>
              </a:rPr>
              <a:t>OS: </a:t>
            </a:r>
            <a:r>
              <a:rPr lang="en-GB" sz="1050" dirty="0">
                <a:solidFill>
                  <a:schemeClr val="bg1"/>
                </a:solidFill>
              </a:rPr>
              <a:t>MS Windows 10 or Linux (CentOS/RHEL 7, Ubuntu 18.04) or above</a:t>
            </a:r>
          </a:p>
          <a:p>
            <a:endParaRPr lang="en-GB" sz="1050" dirty="0">
              <a:solidFill>
                <a:schemeClr val="bg1"/>
              </a:solidFill>
            </a:endParaRPr>
          </a:p>
          <a:p>
            <a:r>
              <a:rPr lang="en-GB" sz="900" i="1" dirty="0">
                <a:solidFill>
                  <a:schemeClr val="bg1"/>
                </a:solidFill>
              </a:rPr>
              <a:t>Note: TGX can leverage NVIDIA and Intel hardware optimized decoders; however the use of NVIDIA Quadro GPUs is recommended for maximum performance, </a:t>
            </a:r>
            <a:r>
              <a:rPr lang="en-GB" sz="900" i="1">
                <a:solidFill>
                  <a:schemeClr val="bg1"/>
                </a:solidFill>
              </a:rPr>
              <a:t>lowest latency &amp; multiple </a:t>
            </a:r>
            <a:r>
              <a:rPr lang="en-GB" sz="900" i="1" dirty="0">
                <a:solidFill>
                  <a:schemeClr val="bg1"/>
                </a:solidFill>
              </a:rPr>
              <a:t>4k monitors. Competitor </a:t>
            </a:r>
            <a:r>
              <a:rPr lang="en-GB" sz="900" i="1" dirty="0" err="1">
                <a:solidFill>
                  <a:schemeClr val="bg1"/>
                </a:solidFill>
              </a:rPr>
              <a:t>MacOSX</a:t>
            </a:r>
            <a:r>
              <a:rPr lang="en-GB" sz="900" i="1" dirty="0">
                <a:solidFill>
                  <a:schemeClr val="bg1"/>
                </a:solidFill>
              </a:rPr>
              <a:t>, Windows &amp; Linux client devices can be supported providing the above basic hardware requirements are met. </a:t>
            </a:r>
            <a:r>
              <a:rPr lang="en-GB" sz="900" i="1" u="sng" dirty="0">
                <a:solidFill>
                  <a:schemeClr val="bg1"/>
                </a:solidFill>
              </a:rPr>
              <a:t>Limitations apply</a:t>
            </a:r>
            <a:r>
              <a:rPr lang="en-GB" sz="900" i="1" dirty="0">
                <a:solidFill>
                  <a:schemeClr val="bg1"/>
                </a:solidFill>
              </a:rPr>
              <a:t>.</a:t>
            </a:r>
          </a:p>
          <a:p>
            <a:endParaRPr lang="en-GB" sz="1050" i="1" dirty="0">
              <a:solidFill>
                <a:schemeClr val="bg1"/>
              </a:solidFill>
            </a:endParaRPr>
          </a:p>
          <a:p>
            <a:endParaRPr lang="en-GB" sz="1050" i="1" dirty="0">
              <a:solidFill>
                <a:schemeClr val="bg1"/>
              </a:solidFill>
            </a:endParaRPr>
          </a:p>
          <a:p>
            <a:endParaRPr lang="en-GB" sz="1050" i="1" dirty="0">
              <a:solidFill>
                <a:schemeClr val="bg1"/>
              </a:solidFill>
            </a:endParaRPr>
          </a:p>
          <a:p>
            <a:endParaRPr lang="en-US" sz="1050" dirty="0">
              <a:solidFill>
                <a:schemeClr val="bg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C3E8F20-443F-4544-BA75-932E5A302A37}"/>
              </a:ext>
            </a:extLst>
          </p:cNvPr>
          <p:cNvSpPr txBox="1"/>
          <p:nvPr/>
        </p:nvSpPr>
        <p:spPr>
          <a:xfrm>
            <a:off x="518930" y="4347100"/>
            <a:ext cx="11452160" cy="1315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>
                <a:solidFill>
                  <a:schemeClr val="bg1"/>
                </a:solidFill>
              </a:rPr>
              <a:t>TGX Caveats/Gotchas </a:t>
            </a:r>
          </a:p>
          <a:p>
            <a:pPr marL="228600" indent="-228600">
              <a:buFontTx/>
              <a:buAutoNum type="arabicPeriod"/>
            </a:pPr>
            <a:r>
              <a:rPr lang="en-GB" sz="1050" dirty="0">
                <a:solidFill>
                  <a:schemeClr val="bg1"/>
                </a:solidFill>
              </a:rPr>
              <a:t>Although TGX version 1.10.7 can support both NVIDIA GeForce &amp; NVIDIA Quadro GPUs, performance and features are restricted on consumer GeForce GPUs.</a:t>
            </a:r>
            <a:br>
              <a:rPr lang="en-GB" sz="1050" dirty="0">
                <a:solidFill>
                  <a:schemeClr val="bg1"/>
                </a:solidFill>
              </a:rPr>
            </a:br>
            <a:r>
              <a:rPr lang="en-GB" sz="900" dirty="0">
                <a:solidFill>
                  <a:schemeClr val="bg1"/>
                </a:solidFill>
              </a:rPr>
              <a:t>Note: This is due to the limited number of NVENC chips + maximum number of concurrent sessions. Detailed NVIDIA GPU support &amp; feature matrix can be found </a:t>
            </a:r>
            <a:r>
              <a:rPr lang="en-GB" sz="900" dirty="0">
                <a:solidFill>
                  <a:schemeClr val="bg1"/>
                </a:solidFill>
                <a:hlinkClick r:id="rId4"/>
              </a:rPr>
              <a:t>here</a:t>
            </a:r>
            <a:r>
              <a:rPr lang="en-GB" sz="900" dirty="0">
                <a:solidFill>
                  <a:schemeClr val="bg1"/>
                </a:solidFill>
              </a:rPr>
              <a:t>.</a:t>
            </a:r>
          </a:p>
          <a:p>
            <a:pPr marL="228600" indent="-228600">
              <a:buAutoNum type="arabicPeriod"/>
            </a:pPr>
            <a:endParaRPr lang="en-GB" sz="1050" dirty="0">
              <a:solidFill>
                <a:schemeClr val="bg1"/>
              </a:solidFill>
            </a:endParaRPr>
          </a:p>
          <a:p>
            <a:pPr marL="228600" indent="-228600">
              <a:buAutoNum type="arabicPeriod"/>
            </a:pPr>
            <a:r>
              <a:rPr lang="en-GB" sz="1050" dirty="0">
                <a:solidFill>
                  <a:schemeClr val="bg1"/>
                </a:solidFill>
              </a:rPr>
              <a:t>TGX version 1.10.7 supports a wide variety of desktop configurations with the following caveats: </a:t>
            </a:r>
          </a:p>
          <a:p>
            <a:pPr marL="285750" indent="-11430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</a:rPr>
              <a:t>Windows based Senders running NVIDIA GeForce GPUs CANNOT offer fully configurable desktop resolutions and ONLY support the remote workstation desktop ‘as is’ on the receiver – </a:t>
            </a:r>
            <a:r>
              <a:rPr lang="en-GB" sz="900" i="1" dirty="0">
                <a:solidFill>
                  <a:schemeClr val="bg1"/>
                </a:solidFill>
              </a:rPr>
              <a:t>LIMITED FEATURES</a:t>
            </a:r>
          </a:p>
          <a:p>
            <a:pPr marL="285750" indent="-114300">
              <a:buFont typeface="Arial" panose="020B0604020202020204" pitchFamily="34" charset="0"/>
              <a:buChar char="•"/>
            </a:pPr>
            <a:r>
              <a:rPr lang="en-GB" sz="900" dirty="0">
                <a:solidFill>
                  <a:schemeClr val="bg1"/>
                </a:solidFill>
              </a:rPr>
              <a:t>Windows based Receivers can support up to 4x monitors and can request the desktop of the Sender to “Match Entire Desktop” or “Match a Single Monitor” of the Receiver – </a:t>
            </a:r>
            <a:r>
              <a:rPr lang="en-GB" sz="900" i="1" dirty="0">
                <a:solidFill>
                  <a:schemeClr val="bg1"/>
                </a:solidFill>
              </a:rPr>
              <a:t>FULLY FEATU</a:t>
            </a:r>
            <a:r>
              <a:rPr lang="en-GB" sz="900" dirty="0">
                <a:solidFill>
                  <a:schemeClr val="bg1"/>
                </a:solidFill>
              </a:rPr>
              <a:t>RED</a:t>
            </a:r>
          </a:p>
          <a:p>
            <a:pPr marL="285750" indent="-114300">
              <a:buFont typeface="Arial" panose="020B0604020202020204" pitchFamily="34" charset="0"/>
              <a:buChar char="•"/>
            </a:pPr>
            <a:r>
              <a:rPr lang="en-GB" sz="900" dirty="0" err="1">
                <a:solidFill>
                  <a:schemeClr val="bg1"/>
                </a:solidFill>
              </a:rPr>
              <a:t>MacOSX</a:t>
            </a:r>
            <a:r>
              <a:rPr lang="en-GB" sz="900" dirty="0">
                <a:solidFill>
                  <a:schemeClr val="bg1"/>
                </a:solidFill>
              </a:rPr>
              <a:t> &amp; Linux Receivers can only select “Match a Single Monitor” so </a:t>
            </a:r>
            <a:r>
              <a:rPr lang="en-GB" sz="900" u="sng" dirty="0">
                <a:solidFill>
                  <a:schemeClr val="bg1"/>
                </a:solidFill>
              </a:rPr>
              <a:t>NO</a:t>
            </a:r>
            <a:r>
              <a:rPr lang="en-GB" sz="900" dirty="0">
                <a:solidFill>
                  <a:schemeClr val="bg1"/>
                </a:solidFill>
              </a:rPr>
              <a:t> multi-monitor support. </a:t>
            </a:r>
            <a:r>
              <a:rPr lang="en-GB" sz="900" i="1" dirty="0">
                <a:solidFill>
                  <a:schemeClr val="bg1"/>
                </a:solidFill>
              </a:rPr>
              <a:t>Planned future release of TGX version 2.1 will support Match Entire Desktop on all OS platforms.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49E9FA5-7660-4CE8-8BC9-34973ADAC29D}"/>
              </a:ext>
            </a:extLst>
          </p:cNvPr>
          <p:cNvCxnSpPr/>
          <p:nvPr/>
        </p:nvCxnSpPr>
        <p:spPr>
          <a:xfrm>
            <a:off x="601211" y="1218010"/>
            <a:ext cx="1098957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5">
            <a:extLst>
              <a:ext uri="{FF2B5EF4-FFF2-40B4-BE49-F238E27FC236}">
                <a16:creationId xmlns:a16="http://schemas.microsoft.com/office/drawing/2014/main" id="{8CFDAC74-12CB-4F35-956B-AD442F2264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178121" y="6469757"/>
            <a:ext cx="3201234" cy="153888"/>
          </a:xfrm>
          <a:prstGeom prst="rect">
            <a:avLst/>
          </a:prstGeom>
        </p:spPr>
        <p:txBody>
          <a:bodyPr/>
          <a:lstStyle/>
          <a:p>
            <a:r>
              <a:rPr lang="en-US" sz="1000" dirty="0">
                <a:solidFill>
                  <a:srgbClr val="939598"/>
                </a:solidFill>
                <a:cs typeface="Arial" pitchFamily="34" charset="0"/>
              </a:rPr>
              <a:t>2020 Lenovo Internal. All rights reserved.</a:t>
            </a:r>
          </a:p>
        </p:txBody>
      </p:sp>
    </p:spTree>
    <p:extLst>
      <p:ext uri="{BB962C8B-B14F-4D97-AF65-F5344CB8AC3E}">
        <p14:creationId xmlns:p14="http://schemas.microsoft.com/office/powerpoint/2010/main" val="137137472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4_Lenovo Template">
  <a:themeElements>
    <a:clrScheme name="1_Lenovo Template 1">
      <a:dk1>
        <a:srgbClr val="000000"/>
      </a:dk1>
      <a:lt1>
        <a:srgbClr val="FFFFFF"/>
      </a:lt1>
      <a:dk2>
        <a:srgbClr val="C00000"/>
      </a:dk2>
      <a:lt2>
        <a:srgbClr val="000000"/>
      </a:lt2>
      <a:accent1>
        <a:srgbClr val="FF0000"/>
      </a:accent1>
      <a:accent2>
        <a:srgbClr val="939598"/>
      </a:accent2>
      <a:accent3>
        <a:srgbClr val="FFFFFF"/>
      </a:accent3>
      <a:accent4>
        <a:srgbClr val="000000"/>
      </a:accent4>
      <a:accent5>
        <a:srgbClr val="FFAAAA"/>
      </a:accent5>
      <a:accent6>
        <a:srgbClr val="858789"/>
      </a:accent6>
      <a:hlink>
        <a:srgbClr val="EC2225"/>
      </a:hlink>
      <a:folHlink>
        <a:srgbClr val="64BEDC"/>
      </a:folHlink>
    </a:clrScheme>
    <a:fontScheme name="1_Lenovo Template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Lenovo Template 1">
        <a:dk1>
          <a:srgbClr val="000000"/>
        </a:dk1>
        <a:lt1>
          <a:srgbClr val="FFFFFF"/>
        </a:lt1>
        <a:dk2>
          <a:srgbClr val="C00000"/>
        </a:dk2>
        <a:lt2>
          <a:srgbClr val="000000"/>
        </a:lt2>
        <a:accent1>
          <a:srgbClr val="FF0000"/>
        </a:accent1>
        <a:accent2>
          <a:srgbClr val="939598"/>
        </a:accent2>
        <a:accent3>
          <a:srgbClr val="FFFFFF"/>
        </a:accent3>
        <a:accent4>
          <a:srgbClr val="000000"/>
        </a:accent4>
        <a:accent5>
          <a:srgbClr val="FFAAAA"/>
        </a:accent5>
        <a:accent6>
          <a:srgbClr val="858789"/>
        </a:accent6>
        <a:hlink>
          <a:srgbClr val="EC2225"/>
        </a:hlink>
        <a:folHlink>
          <a:srgbClr val="64BED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EFC81439B5FEA459B5D990A29540273" ma:contentTypeVersion="13" ma:contentTypeDescription="Create a new document." ma:contentTypeScope="" ma:versionID="85a07e979007b779779af34b32f8457f">
  <xsd:schema xmlns:xsd="http://www.w3.org/2001/XMLSchema" xmlns:xs="http://www.w3.org/2001/XMLSchema" xmlns:p="http://schemas.microsoft.com/office/2006/metadata/properties" xmlns:ns3="f00c99ea-b1b2-4a4d-bf36-1925ddbe04c7" xmlns:ns4="a1e53a82-14d7-4a0b-91d0-c14c2ef96db7" targetNamespace="http://schemas.microsoft.com/office/2006/metadata/properties" ma:root="true" ma:fieldsID="2a6845687902e944bef90cdb740f7019" ns3:_="" ns4:_="">
    <xsd:import namespace="f00c99ea-b1b2-4a4d-bf36-1925ddbe04c7"/>
    <xsd:import namespace="a1e53a82-14d7-4a0b-91d0-c14c2ef96db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0c99ea-b1b2-4a4d-bf36-1925ddbe04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e53a82-14d7-4a0b-91d0-c14c2ef96db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6BA9C2A-D2B2-4058-AD7B-2D24217381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00c99ea-b1b2-4a4d-bf36-1925ddbe04c7"/>
    <ds:schemaRef ds:uri="a1e53a82-14d7-4a0b-91d0-c14c2ef96d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535C6AA-0D75-48B4-8A3C-9617520945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5E1CAFD-31BF-476B-8E1F-FDA221EAA81B}">
  <ds:schemaRefs>
    <ds:schemaRef ds:uri="f00c99ea-b1b2-4a4d-bf36-1925ddbe04c7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schemas.microsoft.com/office/2006/documentManagement/types"/>
    <ds:schemaRef ds:uri="a1e53a82-14d7-4a0b-91d0-c14c2ef96db7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2988</TotalTime>
  <Words>131</Words>
  <Application>Microsoft Office PowerPoint</Application>
  <PresentationFormat>Widescreen</PresentationFormat>
  <Paragraphs>30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Wingdings</vt:lpstr>
      <vt:lpstr>4_Lenovo Template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Leach1</dc:creator>
  <cp:lastModifiedBy>lauren phelps</cp:lastModifiedBy>
  <cp:revision>7</cp:revision>
  <dcterms:created xsi:type="dcterms:W3CDTF">2020-03-31T18:53:16Z</dcterms:created>
  <dcterms:modified xsi:type="dcterms:W3CDTF">2020-04-13T16:46:53Z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0x010100AEFC81439B5FEA459B5D990A29540273</vt:lpwstr>
  </property>
</Properties>
</file>